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3" d="100"/>
          <a:sy n="63" d="100"/>
        </p:scale>
        <p:origin x="80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fld id="{82BB123F-194F-455C-92DF-9FCBB447096B}" type="datetimeFigureOut">
              <a:rPr lang="es-MX" smtClean="0"/>
              <a:t>22/07/2020</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BDF3F306-D678-4F8D-B3A2-E775DF52D752}" type="slidenum">
              <a:rPr lang="es-MX" smtClean="0"/>
              <a:t>‹Nº›</a:t>
            </a:fld>
            <a:endParaRPr lang="es-MX" dirty="0"/>
          </a:p>
        </p:txBody>
      </p:sp>
    </p:spTree>
    <p:extLst>
      <p:ext uri="{BB962C8B-B14F-4D97-AF65-F5344CB8AC3E}">
        <p14:creationId xmlns:p14="http://schemas.microsoft.com/office/powerpoint/2010/main" val="155286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2BB123F-194F-455C-92DF-9FCBB447096B}" type="datetimeFigureOut">
              <a:rPr lang="es-MX" smtClean="0"/>
              <a:t>22/07/2020</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BDF3F306-D678-4F8D-B3A2-E775DF52D752}" type="slidenum">
              <a:rPr lang="es-MX" smtClean="0"/>
              <a:t>‹Nº›</a:t>
            </a:fld>
            <a:endParaRPr lang="es-MX" dirty="0"/>
          </a:p>
        </p:txBody>
      </p:sp>
    </p:spTree>
    <p:extLst>
      <p:ext uri="{BB962C8B-B14F-4D97-AF65-F5344CB8AC3E}">
        <p14:creationId xmlns:p14="http://schemas.microsoft.com/office/powerpoint/2010/main" val="1170642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2BB123F-194F-455C-92DF-9FCBB447096B}" type="datetimeFigureOut">
              <a:rPr lang="es-MX" smtClean="0"/>
              <a:t>22/07/2020</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BDF3F306-D678-4F8D-B3A2-E775DF52D752}" type="slidenum">
              <a:rPr lang="es-MX" smtClean="0"/>
              <a:t>‹Nº›</a:t>
            </a:fld>
            <a:endParaRPr lang="es-MX" dirty="0"/>
          </a:p>
        </p:txBody>
      </p:sp>
    </p:spTree>
    <p:extLst>
      <p:ext uri="{BB962C8B-B14F-4D97-AF65-F5344CB8AC3E}">
        <p14:creationId xmlns:p14="http://schemas.microsoft.com/office/powerpoint/2010/main" val="3807314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2BB123F-194F-455C-92DF-9FCBB447096B}" type="datetimeFigureOut">
              <a:rPr lang="es-MX" smtClean="0"/>
              <a:t>22/07/2020</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BDF3F306-D678-4F8D-B3A2-E775DF52D752}" type="slidenum">
              <a:rPr lang="es-MX" smtClean="0"/>
              <a:t>‹Nº›</a:t>
            </a:fld>
            <a:endParaRPr lang="es-MX" dirty="0"/>
          </a:p>
        </p:txBody>
      </p:sp>
    </p:spTree>
    <p:extLst>
      <p:ext uri="{BB962C8B-B14F-4D97-AF65-F5344CB8AC3E}">
        <p14:creationId xmlns:p14="http://schemas.microsoft.com/office/powerpoint/2010/main" val="398669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82BB123F-194F-455C-92DF-9FCBB447096B}" type="datetimeFigureOut">
              <a:rPr lang="es-MX" smtClean="0"/>
              <a:t>22/07/2020</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BDF3F306-D678-4F8D-B3A2-E775DF52D752}" type="slidenum">
              <a:rPr lang="es-MX" smtClean="0"/>
              <a:t>‹Nº›</a:t>
            </a:fld>
            <a:endParaRPr lang="es-MX" dirty="0"/>
          </a:p>
        </p:txBody>
      </p:sp>
    </p:spTree>
    <p:extLst>
      <p:ext uri="{BB962C8B-B14F-4D97-AF65-F5344CB8AC3E}">
        <p14:creationId xmlns:p14="http://schemas.microsoft.com/office/powerpoint/2010/main" val="333682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82BB123F-194F-455C-92DF-9FCBB447096B}" type="datetimeFigureOut">
              <a:rPr lang="es-MX" smtClean="0"/>
              <a:t>22/07/2020</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BDF3F306-D678-4F8D-B3A2-E775DF52D752}" type="slidenum">
              <a:rPr lang="es-MX" smtClean="0"/>
              <a:t>‹Nº›</a:t>
            </a:fld>
            <a:endParaRPr lang="es-MX" dirty="0"/>
          </a:p>
        </p:txBody>
      </p:sp>
    </p:spTree>
    <p:extLst>
      <p:ext uri="{BB962C8B-B14F-4D97-AF65-F5344CB8AC3E}">
        <p14:creationId xmlns:p14="http://schemas.microsoft.com/office/powerpoint/2010/main" val="212121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82BB123F-194F-455C-92DF-9FCBB447096B}" type="datetimeFigureOut">
              <a:rPr lang="es-MX" smtClean="0"/>
              <a:t>22/07/2020</a:t>
            </a:fld>
            <a:endParaRPr lang="es-MX" dirty="0"/>
          </a:p>
        </p:txBody>
      </p:sp>
      <p:sp>
        <p:nvSpPr>
          <p:cNvPr id="8" name="Marcador de pie de página 7"/>
          <p:cNvSpPr>
            <a:spLocks noGrp="1"/>
          </p:cNvSpPr>
          <p:nvPr>
            <p:ph type="ftr" sz="quarter" idx="11"/>
          </p:nvPr>
        </p:nvSpPr>
        <p:spPr/>
        <p:txBody>
          <a:bodyPr/>
          <a:lstStyle/>
          <a:p>
            <a:endParaRPr lang="es-MX" dirty="0"/>
          </a:p>
        </p:txBody>
      </p:sp>
      <p:sp>
        <p:nvSpPr>
          <p:cNvPr id="9" name="Marcador de número de diapositiva 8"/>
          <p:cNvSpPr>
            <a:spLocks noGrp="1"/>
          </p:cNvSpPr>
          <p:nvPr>
            <p:ph type="sldNum" sz="quarter" idx="12"/>
          </p:nvPr>
        </p:nvSpPr>
        <p:spPr/>
        <p:txBody>
          <a:bodyPr/>
          <a:lstStyle/>
          <a:p>
            <a:fld id="{BDF3F306-D678-4F8D-B3A2-E775DF52D752}" type="slidenum">
              <a:rPr lang="es-MX" smtClean="0"/>
              <a:t>‹Nº›</a:t>
            </a:fld>
            <a:endParaRPr lang="es-MX" dirty="0"/>
          </a:p>
        </p:txBody>
      </p:sp>
    </p:spTree>
    <p:extLst>
      <p:ext uri="{BB962C8B-B14F-4D97-AF65-F5344CB8AC3E}">
        <p14:creationId xmlns:p14="http://schemas.microsoft.com/office/powerpoint/2010/main" val="559028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82BB123F-194F-455C-92DF-9FCBB447096B}" type="datetimeFigureOut">
              <a:rPr lang="es-MX" smtClean="0"/>
              <a:t>22/07/2020</a:t>
            </a:fld>
            <a:endParaRPr lang="es-MX" dirty="0"/>
          </a:p>
        </p:txBody>
      </p:sp>
      <p:sp>
        <p:nvSpPr>
          <p:cNvPr id="4" name="Marcador de pie de página 3"/>
          <p:cNvSpPr>
            <a:spLocks noGrp="1"/>
          </p:cNvSpPr>
          <p:nvPr>
            <p:ph type="ftr" sz="quarter" idx="11"/>
          </p:nvPr>
        </p:nvSpPr>
        <p:spPr/>
        <p:txBody>
          <a:bodyPr/>
          <a:lstStyle/>
          <a:p>
            <a:endParaRPr lang="es-MX" dirty="0"/>
          </a:p>
        </p:txBody>
      </p:sp>
      <p:sp>
        <p:nvSpPr>
          <p:cNvPr id="5" name="Marcador de número de diapositiva 4"/>
          <p:cNvSpPr>
            <a:spLocks noGrp="1"/>
          </p:cNvSpPr>
          <p:nvPr>
            <p:ph type="sldNum" sz="quarter" idx="12"/>
          </p:nvPr>
        </p:nvSpPr>
        <p:spPr/>
        <p:txBody>
          <a:bodyPr/>
          <a:lstStyle/>
          <a:p>
            <a:fld id="{BDF3F306-D678-4F8D-B3A2-E775DF52D752}" type="slidenum">
              <a:rPr lang="es-MX" smtClean="0"/>
              <a:t>‹Nº›</a:t>
            </a:fld>
            <a:endParaRPr lang="es-MX" dirty="0"/>
          </a:p>
        </p:txBody>
      </p:sp>
    </p:spTree>
    <p:extLst>
      <p:ext uri="{BB962C8B-B14F-4D97-AF65-F5344CB8AC3E}">
        <p14:creationId xmlns:p14="http://schemas.microsoft.com/office/powerpoint/2010/main" val="292478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2BB123F-194F-455C-92DF-9FCBB447096B}" type="datetimeFigureOut">
              <a:rPr lang="es-MX" smtClean="0"/>
              <a:t>22/07/2020</a:t>
            </a:fld>
            <a:endParaRPr lang="es-MX" dirty="0"/>
          </a:p>
        </p:txBody>
      </p:sp>
      <p:sp>
        <p:nvSpPr>
          <p:cNvPr id="3" name="Marcador de pie de página 2"/>
          <p:cNvSpPr>
            <a:spLocks noGrp="1"/>
          </p:cNvSpPr>
          <p:nvPr>
            <p:ph type="ftr" sz="quarter" idx="11"/>
          </p:nvPr>
        </p:nvSpPr>
        <p:spPr/>
        <p:txBody>
          <a:bodyPr/>
          <a:lstStyle/>
          <a:p>
            <a:endParaRPr lang="es-MX" dirty="0"/>
          </a:p>
        </p:txBody>
      </p:sp>
      <p:sp>
        <p:nvSpPr>
          <p:cNvPr id="4" name="Marcador de número de diapositiva 3"/>
          <p:cNvSpPr>
            <a:spLocks noGrp="1"/>
          </p:cNvSpPr>
          <p:nvPr>
            <p:ph type="sldNum" sz="quarter" idx="12"/>
          </p:nvPr>
        </p:nvSpPr>
        <p:spPr/>
        <p:txBody>
          <a:bodyPr/>
          <a:lstStyle/>
          <a:p>
            <a:fld id="{BDF3F306-D678-4F8D-B3A2-E775DF52D752}" type="slidenum">
              <a:rPr lang="es-MX" smtClean="0"/>
              <a:t>‹Nº›</a:t>
            </a:fld>
            <a:endParaRPr lang="es-MX" dirty="0"/>
          </a:p>
        </p:txBody>
      </p:sp>
    </p:spTree>
    <p:extLst>
      <p:ext uri="{BB962C8B-B14F-4D97-AF65-F5344CB8AC3E}">
        <p14:creationId xmlns:p14="http://schemas.microsoft.com/office/powerpoint/2010/main" val="2290369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82BB123F-194F-455C-92DF-9FCBB447096B}" type="datetimeFigureOut">
              <a:rPr lang="es-MX" smtClean="0"/>
              <a:t>22/07/2020</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BDF3F306-D678-4F8D-B3A2-E775DF52D752}" type="slidenum">
              <a:rPr lang="es-MX" smtClean="0"/>
              <a:t>‹Nº›</a:t>
            </a:fld>
            <a:endParaRPr lang="es-MX" dirty="0"/>
          </a:p>
        </p:txBody>
      </p:sp>
    </p:spTree>
    <p:extLst>
      <p:ext uri="{BB962C8B-B14F-4D97-AF65-F5344CB8AC3E}">
        <p14:creationId xmlns:p14="http://schemas.microsoft.com/office/powerpoint/2010/main" val="4036749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82BB123F-194F-455C-92DF-9FCBB447096B}" type="datetimeFigureOut">
              <a:rPr lang="es-MX" smtClean="0"/>
              <a:t>22/07/2020</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BDF3F306-D678-4F8D-B3A2-E775DF52D752}" type="slidenum">
              <a:rPr lang="es-MX" smtClean="0"/>
              <a:t>‹Nº›</a:t>
            </a:fld>
            <a:endParaRPr lang="es-MX" dirty="0"/>
          </a:p>
        </p:txBody>
      </p:sp>
    </p:spTree>
    <p:extLst>
      <p:ext uri="{BB962C8B-B14F-4D97-AF65-F5344CB8AC3E}">
        <p14:creationId xmlns:p14="http://schemas.microsoft.com/office/powerpoint/2010/main" val="4288150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BB123F-194F-455C-92DF-9FCBB447096B}" type="datetimeFigureOut">
              <a:rPr lang="es-MX" smtClean="0"/>
              <a:t>22/07/2020</a:t>
            </a:fld>
            <a:endParaRPr lang="es-MX"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F3F306-D678-4F8D-B3A2-E775DF52D752}" type="slidenum">
              <a:rPr lang="es-MX" smtClean="0"/>
              <a:t>‹Nº›</a:t>
            </a:fld>
            <a:endParaRPr lang="es-MX" dirty="0"/>
          </a:p>
        </p:txBody>
      </p:sp>
    </p:spTree>
    <p:extLst>
      <p:ext uri="{BB962C8B-B14F-4D97-AF65-F5344CB8AC3E}">
        <p14:creationId xmlns:p14="http://schemas.microsoft.com/office/powerpoint/2010/main" val="1975084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94816" y="463296"/>
            <a:ext cx="5510784" cy="644978"/>
          </a:xfrm>
        </p:spPr>
        <p:txBody>
          <a:bodyPr>
            <a:noAutofit/>
          </a:bodyPr>
          <a:lstStyle/>
          <a:p>
            <a:r>
              <a:rPr lang="es-ES" sz="3200" b="1" dirty="0" smtClean="0">
                <a:latin typeface="+mn-lt"/>
              </a:rPr>
              <a:t>8. Encepados </a:t>
            </a:r>
            <a:r>
              <a:rPr lang="es-ES" sz="3200" b="1" dirty="0" smtClean="0">
                <a:latin typeface="+mn-lt"/>
              </a:rPr>
              <a:t>con varios pilotes</a:t>
            </a:r>
            <a:endParaRPr lang="es-MX" sz="3200" b="1" dirty="0">
              <a:latin typeface="+mn-lt"/>
            </a:endParaRPr>
          </a:p>
        </p:txBody>
      </p:sp>
      <p:sp>
        <p:nvSpPr>
          <p:cNvPr id="3" name="Marcador de contenido 2"/>
          <p:cNvSpPr>
            <a:spLocks noGrp="1"/>
          </p:cNvSpPr>
          <p:nvPr>
            <p:ph sz="half" idx="1"/>
          </p:nvPr>
        </p:nvSpPr>
        <p:spPr>
          <a:xfrm>
            <a:off x="280416" y="1108274"/>
            <a:ext cx="7668768" cy="5487598"/>
          </a:xfrm>
        </p:spPr>
        <p:txBody>
          <a:bodyPr>
            <a:normAutofit/>
          </a:bodyPr>
          <a:lstStyle/>
          <a:p>
            <a:pPr marL="0" indent="0" algn="just">
              <a:buNone/>
            </a:pPr>
            <a:r>
              <a:rPr lang="es-ES" sz="2000" dirty="0">
                <a:latin typeface="+mj-lt"/>
              </a:rPr>
              <a:t>Cuando usamos cimentaciones por pilotaje, necesitamos resolver la transición entre los soportes de la estructura y los pilotes. Generalmente la solución es un </a:t>
            </a:r>
            <a:r>
              <a:rPr lang="es-ES" sz="2000" dirty="0" smtClean="0">
                <a:latin typeface="+mj-lt"/>
              </a:rPr>
              <a:t>encepado, cabezal o dado, </a:t>
            </a:r>
            <a:r>
              <a:rPr lang="es-ES" sz="2000" dirty="0">
                <a:latin typeface="+mj-lt"/>
              </a:rPr>
              <a:t>que es un prisma de hormigón que descansa sobre los pilotes y recibe la carga </a:t>
            </a:r>
            <a:r>
              <a:rPr lang="es-ES" sz="2000" dirty="0" smtClean="0">
                <a:latin typeface="+mj-lt"/>
              </a:rPr>
              <a:t>de la columna.</a:t>
            </a:r>
          </a:p>
          <a:p>
            <a:pPr marL="0" indent="0" algn="just">
              <a:buNone/>
            </a:pPr>
            <a:r>
              <a:rPr lang="es-ES" sz="2000" dirty="0" smtClean="0">
                <a:latin typeface="+mj-lt"/>
              </a:rPr>
              <a:t>Estos tipos de encepados que cubren las cabezas de varios pilotes, se usan para la cimentación de puentes de gran envergadura; podemos colocar como ejemplo el encepado para los pilares centrales del puente nuevo Pumarejo de la ciudad de Barranquilla – Colombia.                                 Con una luz de 380 metros entre pilares, mencionare apartes de algunas de sus especificaciones:</a:t>
            </a:r>
          </a:p>
          <a:p>
            <a:pPr marL="0" indent="0" algn="just">
              <a:buNone/>
            </a:pPr>
            <a:r>
              <a:rPr lang="es-ES" sz="2000" dirty="0" smtClean="0">
                <a:latin typeface="+mj-lt"/>
              </a:rPr>
              <a:t>Los pilonos principales están conformados por  20  pilotes con un diámetro de 2.80 metros cada uno, con una profundidad de 62 metros a partir del nivel del agua; el encepado de 35 X 35 X 6 metros fue fundido con concreto bombeado de 5000 psi; su terminado fue en forma piramidal.</a:t>
            </a:r>
          </a:p>
          <a:p>
            <a:pPr marL="0" indent="0" algn="just">
              <a:buNone/>
            </a:pPr>
            <a:r>
              <a:rPr lang="es-ES" sz="2000" dirty="0" smtClean="0">
                <a:latin typeface="+mj-lt"/>
              </a:rPr>
              <a:t>Cada pilote de 62 metros aproximados, con una capacidad de 420 M3 de concreto bombeado, con acero de refuerzo de 420 Mpa o 60000  psi, con camisa perdida de 5” de espesor, para evitar desplazamiento del terreno.</a:t>
            </a:r>
          </a:p>
          <a:p>
            <a:pPr marL="0" indent="0" algn="just">
              <a:buNone/>
            </a:pPr>
            <a:endParaRPr lang="es-ES" sz="2000" dirty="0" smtClean="0">
              <a:latin typeface="+mj-lt"/>
            </a:endParaRPr>
          </a:p>
          <a:p>
            <a:pPr marL="0" indent="0" algn="just">
              <a:buNone/>
            </a:pPr>
            <a:endParaRPr lang="es-MX" sz="2000" dirty="0">
              <a:latin typeface="+mj-lt"/>
            </a:endParaRPr>
          </a:p>
        </p:txBody>
      </p:sp>
      <p:pic>
        <p:nvPicPr>
          <p:cNvPr id="6" name="Marcador de contenido 5"/>
          <p:cNvPicPr>
            <a:picLocks noGrp="1" noChangeAspect="1"/>
          </p:cNvPicPr>
          <p:nvPr>
            <p:ph sz="half" idx="2"/>
          </p:nvPr>
        </p:nvPicPr>
        <p:blipFill>
          <a:blip r:embed="rId2"/>
          <a:stretch>
            <a:fillRect/>
          </a:stretch>
        </p:blipFill>
        <p:spPr>
          <a:xfrm>
            <a:off x="7949184" y="3182112"/>
            <a:ext cx="4059936" cy="3279647"/>
          </a:xfrm>
          <a:prstGeom prst="rect">
            <a:avLst/>
          </a:prstGeom>
          <a:ln w="28575">
            <a:solidFill>
              <a:schemeClr val="accent2">
                <a:lumMod val="75000"/>
              </a:schemeClr>
            </a:solidFill>
          </a:ln>
        </p:spPr>
      </p:pic>
    </p:spTree>
    <p:extLst>
      <p:ext uri="{BB962C8B-B14F-4D97-AF65-F5344CB8AC3E}">
        <p14:creationId xmlns:p14="http://schemas.microsoft.com/office/powerpoint/2010/main" val="1507435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9288" y="218821"/>
            <a:ext cx="7086600" cy="866267"/>
          </a:xfrm>
        </p:spPr>
        <p:txBody>
          <a:bodyPr>
            <a:normAutofit fontScale="90000"/>
          </a:bodyPr>
          <a:lstStyle/>
          <a:p>
            <a:pPr algn="ctr"/>
            <a:r>
              <a:rPr lang="es-MX" sz="3200" b="1" dirty="0" smtClean="0">
                <a:latin typeface="+mn-lt"/>
              </a:rPr>
              <a:t>Metrado del descapote y excavación vigas de cimentación</a:t>
            </a:r>
            <a:endParaRPr lang="es-MX" sz="3200" b="1" dirty="0">
              <a:latin typeface="+mn-lt"/>
            </a:endParaRPr>
          </a:p>
        </p:txBody>
      </p:sp>
      <p:sp>
        <p:nvSpPr>
          <p:cNvPr id="3" name="Marcador de contenido 2"/>
          <p:cNvSpPr>
            <a:spLocks noGrp="1"/>
          </p:cNvSpPr>
          <p:nvPr>
            <p:ph sz="half" idx="1"/>
          </p:nvPr>
        </p:nvSpPr>
        <p:spPr>
          <a:xfrm>
            <a:off x="399288" y="1085088"/>
            <a:ext cx="7086600" cy="5486400"/>
          </a:xfrm>
        </p:spPr>
        <p:txBody>
          <a:bodyPr>
            <a:normAutofit/>
          </a:bodyPr>
          <a:lstStyle/>
          <a:p>
            <a:pPr marL="0" indent="0">
              <a:buNone/>
            </a:pPr>
            <a:r>
              <a:rPr lang="es-MX" sz="2000" dirty="0" smtClean="0"/>
              <a:t>La primera actividad de medición en el inicio de un proyecto, es el DESCAPOTE, siempre se encuentra el lote lleno de maleza y algunos matorrales, por ello es necesario realizar la actividad para posterior replanteo de la cimentación y ubicación si se trata de un edificio.</a:t>
            </a:r>
          </a:p>
          <a:p>
            <a:pPr marL="0" indent="0">
              <a:buNone/>
            </a:pPr>
            <a:r>
              <a:rPr lang="es-MX" sz="2000" dirty="0" smtClean="0"/>
              <a:t>Se toman las medidas como aparecen en la diapositiva:                    20.00m X 10.27m X 0.50m, o sea largo X ancho X profundidad, nos marca en m3.</a:t>
            </a:r>
          </a:p>
          <a:p>
            <a:pPr marL="0" indent="0">
              <a:buNone/>
            </a:pPr>
            <a:r>
              <a:rPr lang="es-MX" sz="2000" dirty="0" smtClean="0"/>
              <a:t> Para las excavaciones a mano como se muestra la diapositiva, tomamos la longitud X el ancho X la profundidad, el resultado arroja en M3 como cantidad de material excavado y de igual manera se paga en mano de obra. Otra actividad que se presenta en este ejecutado serian el concreto pobre de limpieza que se mide en M3 y se paga mano de obra en ML.</a:t>
            </a:r>
          </a:p>
          <a:p>
            <a:pPr marL="0" indent="0">
              <a:buNone/>
            </a:pPr>
            <a:r>
              <a:rPr lang="es-MX" sz="2000" dirty="0" smtClean="0"/>
              <a:t>Por ser terreno las paredes se protegen con mortero en arena – cemento para evitar derrumbes de las paredes y para proteger el concreto de no ser contaminado, se mide en m3 para la cantidad y se paga en ML para la mano de obra.</a:t>
            </a:r>
            <a:endParaRPr lang="es-MX" sz="2000" dirty="0"/>
          </a:p>
        </p:txBody>
      </p:sp>
      <p:pic>
        <p:nvPicPr>
          <p:cNvPr id="6" name="Imagen 5"/>
          <p:cNvPicPr>
            <a:picLocks noChangeAspect="1"/>
          </p:cNvPicPr>
          <p:nvPr/>
        </p:nvPicPr>
        <p:blipFill>
          <a:blip r:embed="rId2"/>
          <a:stretch>
            <a:fillRect/>
          </a:stretch>
        </p:blipFill>
        <p:spPr>
          <a:xfrm>
            <a:off x="7693152" y="414528"/>
            <a:ext cx="4340350" cy="2950464"/>
          </a:xfrm>
          <a:prstGeom prst="rect">
            <a:avLst/>
          </a:prstGeom>
          <a:ln w="38100">
            <a:solidFill>
              <a:schemeClr val="bg1"/>
            </a:solidFill>
          </a:ln>
        </p:spPr>
      </p:pic>
      <p:pic>
        <p:nvPicPr>
          <p:cNvPr id="7" name="Imagen 6"/>
          <p:cNvPicPr>
            <a:picLocks noChangeAspect="1"/>
          </p:cNvPicPr>
          <p:nvPr/>
        </p:nvPicPr>
        <p:blipFill>
          <a:blip r:embed="rId3"/>
          <a:stretch>
            <a:fillRect/>
          </a:stretch>
        </p:blipFill>
        <p:spPr>
          <a:xfrm>
            <a:off x="7693152" y="3550851"/>
            <a:ext cx="4340350" cy="3020637"/>
          </a:xfrm>
          <a:prstGeom prst="rect">
            <a:avLst/>
          </a:prstGeom>
          <a:ln w="38100">
            <a:solidFill>
              <a:schemeClr val="bg1"/>
            </a:solidFill>
          </a:ln>
        </p:spPr>
      </p:pic>
    </p:spTree>
    <p:extLst>
      <p:ext uri="{BB962C8B-B14F-4D97-AF65-F5344CB8AC3E}">
        <p14:creationId xmlns:p14="http://schemas.microsoft.com/office/powerpoint/2010/main" val="1004019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0416" y="1"/>
            <a:ext cx="7485888" cy="1060704"/>
          </a:xfrm>
        </p:spPr>
        <p:txBody>
          <a:bodyPr>
            <a:normAutofit/>
          </a:bodyPr>
          <a:lstStyle/>
          <a:p>
            <a:pPr algn="ctr"/>
            <a:r>
              <a:rPr lang="es-MX" sz="3200" b="1" dirty="0" smtClean="0">
                <a:latin typeface="+mn-lt"/>
              </a:rPr>
              <a:t>Metrado de Taludes y excavación a maquina</a:t>
            </a:r>
            <a:endParaRPr lang="es-MX" sz="3200" b="1" dirty="0">
              <a:latin typeface="+mn-lt"/>
            </a:endParaRPr>
          </a:p>
        </p:txBody>
      </p:sp>
      <p:pic>
        <p:nvPicPr>
          <p:cNvPr id="6" name="Marcador de contenido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485889" y="3328416"/>
            <a:ext cx="4414011" cy="3206496"/>
          </a:xfrm>
          <a:ln w="38100">
            <a:solidFill>
              <a:schemeClr val="bg1"/>
            </a:solidFill>
          </a:ln>
        </p:spPr>
      </p:pic>
      <p:pic>
        <p:nvPicPr>
          <p:cNvPr id="5" name="Marcador de contenido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485888" y="341377"/>
            <a:ext cx="4414012" cy="2791967"/>
          </a:xfrm>
          <a:ln w="38100">
            <a:solidFill>
              <a:schemeClr val="bg1"/>
            </a:solidFill>
          </a:ln>
        </p:spPr>
      </p:pic>
      <p:pic>
        <p:nvPicPr>
          <p:cNvPr id="7" name="Imagen 6"/>
          <p:cNvPicPr>
            <a:picLocks noChangeAspect="1"/>
          </p:cNvPicPr>
          <p:nvPr/>
        </p:nvPicPr>
        <p:blipFill>
          <a:blip r:embed="rId4"/>
          <a:stretch>
            <a:fillRect/>
          </a:stretch>
        </p:blipFill>
        <p:spPr>
          <a:xfrm>
            <a:off x="280415" y="1060705"/>
            <a:ext cx="5766817" cy="5474207"/>
          </a:xfrm>
          <a:prstGeom prst="rect">
            <a:avLst/>
          </a:prstGeom>
        </p:spPr>
      </p:pic>
      <p:sp>
        <p:nvSpPr>
          <p:cNvPr id="8" name="CuadroTexto 7"/>
          <p:cNvSpPr txBox="1"/>
          <p:nvPr/>
        </p:nvSpPr>
        <p:spPr>
          <a:xfrm>
            <a:off x="426720" y="1060705"/>
            <a:ext cx="6912865" cy="5632311"/>
          </a:xfrm>
          <a:prstGeom prst="rect">
            <a:avLst/>
          </a:prstGeom>
          <a:noFill/>
        </p:spPr>
        <p:txBody>
          <a:bodyPr wrap="square" rtlCol="0">
            <a:spAutoFit/>
          </a:bodyPr>
          <a:lstStyle/>
          <a:p>
            <a:pPr algn="just"/>
            <a:r>
              <a:rPr lang="es-MX" sz="2000" dirty="0" smtClean="0"/>
              <a:t>Para la medición o metrado de los taludes se puede calcular sacando dos (2) figuras geométricas: un prisma rectangular con medidas de 1.50m X 4.0 X 2.5 de profundidad, y un prisma triangulo con medidas 4.0 X (3.25-1.50) X 2.5 de profundidad; luego se suman los dos resultados.</a:t>
            </a:r>
          </a:p>
          <a:p>
            <a:pPr algn="just"/>
            <a:endParaRPr lang="es-MX" sz="2000" dirty="0"/>
          </a:p>
          <a:p>
            <a:pPr algn="just"/>
            <a:r>
              <a:rPr lang="es-MX" sz="2000" dirty="0" smtClean="0"/>
              <a:t>Para la excavación a maquina con retro-excavadora se presenta un terreno irregular a través de las siguientes figuras: Todos son prismas rectángulos con las siguientes medidas: 6.05 X 2.56 X 2.5 de profundidad, + 6.05 x 3.53 x 2.0 de profundidad, + 6.05 x 1.95 x 1.3 de profundidad, + 6.05 x 3.1 x 1.96; la totalidad de la excavación seria del resultado de la suma de las cuatro (4) figuras.</a:t>
            </a:r>
          </a:p>
          <a:p>
            <a:pPr algn="just"/>
            <a:endParaRPr lang="es-MX" sz="2000" dirty="0"/>
          </a:p>
          <a:p>
            <a:pPr algn="just"/>
            <a:r>
              <a:rPr lang="es-MX" sz="2000" dirty="0" smtClean="0"/>
              <a:t>También se podría medir mediante topografía utilizando el sistema de cuadriculas en toda el área del terreno.</a:t>
            </a:r>
          </a:p>
          <a:p>
            <a:endParaRPr lang="es-MX" sz="2000" dirty="0"/>
          </a:p>
          <a:p>
            <a:endParaRPr lang="es-MX" sz="2000" dirty="0"/>
          </a:p>
        </p:txBody>
      </p:sp>
    </p:spTree>
    <p:extLst>
      <p:ext uri="{BB962C8B-B14F-4D97-AF65-F5344CB8AC3E}">
        <p14:creationId xmlns:p14="http://schemas.microsoft.com/office/powerpoint/2010/main" val="1759307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7264" y="78613"/>
            <a:ext cx="7827264" cy="573023"/>
          </a:xfrm>
        </p:spPr>
        <p:txBody>
          <a:bodyPr>
            <a:normAutofit fontScale="90000"/>
          </a:bodyPr>
          <a:lstStyle/>
          <a:p>
            <a:pPr algn="ctr"/>
            <a:r>
              <a:rPr lang="es-MX" sz="3200" b="1" dirty="0" smtClean="0">
                <a:latin typeface="+mn-lt"/>
              </a:rPr>
              <a:t>Metrado zapata, columna y placa de entrepiso</a:t>
            </a:r>
            <a:endParaRPr lang="es-MX" sz="3200" b="1" dirty="0">
              <a:latin typeface="+mn-lt"/>
            </a:endParaRPr>
          </a:p>
        </p:txBody>
      </p:sp>
      <p:pic>
        <p:nvPicPr>
          <p:cNvPr id="6" name="Marcador de contenido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473885" y="207264"/>
            <a:ext cx="3571811" cy="3279648"/>
          </a:xfrm>
          <a:ln w="38100">
            <a:solidFill>
              <a:schemeClr val="bg1"/>
            </a:solidFill>
          </a:ln>
        </p:spPr>
      </p:pic>
      <p:pic>
        <p:nvPicPr>
          <p:cNvPr id="5" name="Marcador de contenido 4"/>
          <p:cNvPicPr>
            <a:picLocks noGrp="1" noChangeAspect="1"/>
          </p:cNvPicPr>
          <p:nvPr>
            <p:ph sz="half" idx="2"/>
          </p:nvPr>
        </p:nvPicPr>
        <p:blipFill>
          <a:blip r:embed="rId3"/>
          <a:stretch>
            <a:fillRect/>
          </a:stretch>
        </p:blipFill>
        <p:spPr>
          <a:xfrm>
            <a:off x="8473821" y="3685062"/>
            <a:ext cx="3571875" cy="2841371"/>
          </a:xfrm>
          <a:prstGeom prst="rect">
            <a:avLst/>
          </a:prstGeom>
        </p:spPr>
      </p:pic>
      <p:pic>
        <p:nvPicPr>
          <p:cNvPr id="7" name="Imagen 6"/>
          <p:cNvPicPr>
            <a:picLocks noChangeAspect="1"/>
          </p:cNvPicPr>
          <p:nvPr/>
        </p:nvPicPr>
        <p:blipFill>
          <a:blip r:embed="rId4"/>
          <a:stretch>
            <a:fillRect/>
          </a:stretch>
        </p:blipFill>
        <p:spPr>
          <a:xfrm>
            <a:off x="2530063" y="1337497"/>
            <a:ext cx="2066321" cy="5499207"/>
          </a:xfrm>
          <a:prstGeom prst="rect">
            <a:avLst/>
          </a:prstGeom>
        </p:spPr>
      </p:pic>
      <p:sp>
        <p:nvSpPr>
          <p:cNvPr id="8" name="CuadroTexto 7"/>
          <p:cNvSpPr txBox="1"/>
          <p:nvPr/>
        </p:nvSpPr>
        <p:spPr>
          <a:xfrm>
            <a:off x="444721" y="755904"/>
            <a:ext cx="7809421" cy="6247864"/>
          </a:xfrm>
          <a:prstGeom prst="rect">
            <a:avLst/>
          </a:prstGeom>
          <a:noFill/>
        </p:spPr>
        <p:txBody>
          <a:bodyPr wrap="square" rtlCol="0">
            <a:spAutoFit/>
          </a:bodyPr>
          <a:lstStyle/>
          <a:p>
            <a:r>
              <a:rPr lang="es-MX" sz="2000" dirty="0" smtClean="0"/>
              <a:t>Para calcular la zapata se tienen las siguientes medidas:</a:t>
            </a:r>
          </a:p>
          <a:p>
            <a:r>
              <a:rPr lang="es-MX" sz="2000" dirty="0" smtClean="0"/>
              <a:t>2.5 X 2.5 X 0.30 = 1,875 m3</a:t>
            </a:r>
          </a:p>
          <a:p>
            <a:r>
              <a:rPr lang="es-MX" sz="2000" dirty="0" smtClean="0"/>
              <a:t>Tenemos un tronco de pirámide con las siguientes medidas:</a:t>
            </a:r>
          </a:p>
          <a:p>
            <a:r>
              <a:rPr lang="es-MX" sz="2000" dirty="0" smtClean="0"/>
              <a:t>(0.6 + 0.6 + </a:t>
            </a:r>
            <a:r>
              <a:rPr lang="es-MX" sz="2000" dirty="0" smtClean="0">
                <a:latin typeface="Cambria Math" panose="02040503050406030204" pitchFamily="18" charset="0"/>
                <a:ea typeface="Cambria Math" panose="02040503050406030204" pitchFamily="18" charset="0"/>
              </a:rPr>
              <a:t>√0.6 x 0.6)0.8 / 3 = 1,32 m3</a:t>
            </a:r>
          </a:p>
          <a:p>
            <a:r>
              <a:rPr lang="es-MX" sz="2000" dirty="0" smtClean="0">
                <a:latin typeface="Cambria Math" panose="02040503050406030204" pitchFamily="18" charset="0"/>
                <a:ea typeface="Cambria Math" panose="02040503050406030204" pitchFamily="18" charset="0"/>
              </a:rPr>
              <a:t>Suma de la zapata: 1,875+1,32=3,2 m3</a:t>
            </a:r>
          </a:p>
          <a:p>
            <a:r>
              <a:rPr lang="es-MX" sz="2000" dirty="0" smtClean="0">
                <a:latin typeface="Cambria Math" panose="02040503050406030204" pitchFamily="18" charset="0"/>
                <a:ea typeface="Cambria Math" panose="02040503050406030204" pitchFamily="18" charset="0"/>
              </a:rPr>
              <a:t>Para la columna: 2.5 x 0.6 x 0.6=0.9 m3</a:t>
            </a:r>
          </a:p>
          <a:p>
            <a:endParaRPr lang="es-MX" sz="2000" dirty="0">
              <a:latin typeface="Cambria Math" panose="02040503050406030204" pitchFamily="18" charset="0"/>
              <a:ea typeface="Cambria Math" panose="02040503050406030204" pitchFamily="18" charset="0"/>
            </a:endParaRPr>
          </a:p>
          <a:p>
            <a:pPr algn="just"/>
            <a:r>
              <a:rPr lang="es-MX" sz="2000" dirty="0" smtClean="0">
                <a:latin typeface="Cambria Math" panose="02040503050406030204" pitchFamily="18" charset="0"/>
                <a:ea typeface="Cambria Math" panose="02040503050406030204" pitchFamily="18" charset="0"/>
              </a:rPr>
              <a:t>Para la placa de Entrepiso se puede calcular cada elemento estructural y hallar la cuantía tanto del concreto como la del hierro; existen tablas dependiendo</a:t>
            </a:r>
            <a:r>
              <a:rPr lang="es-MX" sz="2000" dirty="0" smtClean="0"/>
              <a:t> del espesor de la placa, pero es razonable hallar las cantidades calculando las vigas, las viguetas, la torta inferior y el recubrimiento superior.</a:t>
            </a:r>
          </a:p>
          <a:p>
            <a:r>
              <a:rPr lang="es-MX" sz="2000" dirty="0"/>
              <a:t>E</a:t>
            </a:r>
            <a:r>
              <a:rPr lang="es-MX" sz="2000" dirty="0" smtClean="0"/>
              <a:t>jemplo sobre la diapositiva de un tramo de placa de 3.0 x 3.0 x 0.50 seria de la siguiente manera:                                                                             2 viguetas de 0.5 x 0.1 x 3.0 x 2=0.3 m3                </a:t>
            </a:r>
            <a:r>
              <a:rPr lang="es-MX" sz="2000" b="1" dirty="0" smtClean="0"/>
              <a:t>Total concreto=2,52 M3</a:t>
            </a:r>
          </a:p>
          <a:p>
            <a:pPr algn="just"/>
            <a:r>
              <a:rPr lang="es-MX" sz="2000" dirty="0" smtClean="0"/>
              <a:t>2 vigas de 0.5 x 0.5 x 3.0 x 2=1.5 m3                   </a:t>
            </a:r>
            <a:r>
              <a:rPr lang="es-MX" sz="2000" b="1" dirty="0" smtClean="0"/>
              <a:t>Área de la placa= 9.0 M2</a:t>
            </a:r>
          </a:p>
          <a:p>
            <a:pPr algn="just"/>
            <a:r>
              <a:rPr lang="es-MX" sz="2000" dirty="0" smtClean="0"/>
              <a:t>Torta inferior: 3.0 x 3.0 x 0.03 = 0.27 m3</a:t>
            </a:r>
          </a:p>
          <a:p>
            <a:r>
              <a:rPr lang="es-MX" sz="2000" dirty="0" smtClean="0"/>
              <a:t>Torta superior: 3.0 x 3.0 x 0.05= 0.45 m3                                               </a:t>
            </a:r>
            <a:r>
              <a:rPr lang="es-MX" sz="2000" b="1" dirty="0" smtClean="0"/>
              <a:t>Cuantía= 2,52/9.0 = 0,28m3/m2</a:t>
            </a:r>
          </a:p>
          <a:p>
            <a:pPr algn="just"/>
            <a:endParaRPr lang="es-MX" sz="2000" dirty="0"/>
          </a:p>
        </p:txBody>
      </p:sp>
    </p:spTree>
    <p:extLst>
      <p:ext uri="{BB962C8B-B14F-4D97-AF65-F5344CB8AC3E}">
        <p14:creationId xmlns:p14="http://schemas.microsoft.com/office/powerpoint/2010/main" val="252989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6465" y="121921"/>
            <a:ext cx="5867487" cy="771872"/>
          </a:xfrm>
        </p:spPr>
        <p:txBody>
          <a:bodyPr>
            <a:noAutofit/>
          </a:bodyPr>
          <a:lstStyle/>
          <a:p>
            <a:r>
              <a:rPr lang="es-ES" sz="3200" b="1" dirty="0" smtClean="0">
                <a:latin typeface="+mn-lt"/>
              </a:rPr>
              <a:t>8.1 Secuencia </a:t>
            </a:r>
            <a:r>
              <a:rPr lang="es-ES" sz="3200" b="1" dirty="0" smtClean="0">
                <a:latin typeface="+mn-lt"/>
              </a:rPr>
              <a:t>de Encepados con varios pilotes</a:t>
            </a:r>
            <a:endParaRPr lang="es-MX" sz="3200" b="1" dirty="0">
              <a:latin typeface="+mn-lt"/>
            </a:endParaRPr>
          </a:p>
        </p:txBody>
      </p:sp>
      <p:sp>
        <p:nvSpPr>
          <p:cNvPr id="3" name="Marcador de contenido 2"/>
          <p:cNvSpPr>
            <a:spLocks noGrp="1"/>
          </p:cNvSpPr>
          <p:nvPr>
            <p:ph sz="half" idx="1"/>
          </p:nvPr>
        </p:nvSpPr>
        <p:spPr>
          <a:xfrm>
            <a:off x="130977" y="1027905"/>
            <a:ext cx="5867487" cy="2715037"/>
          </a:xfrm>
        </p:spPr>
        <p:txBody>
          <a:bodyPr>
            <a:normAutofit/>
          </a:bodyPr>
          <a:lstStyle/>
          <a:p>
            <a:pPr marL="0" indent="0" algn="just">
              <a:buNone/>
            </a:pPr>
            <a:r>
              <a:rPr lang="es-ES" sz="2000" dirty="0" smtClean="0">
                <a:latin typeface="+mj-lt"/>
              </a:rPr>
              <a:t>Tomaremos el ejemplo del Encepado del pilono central de la cimentación para el puente nuevo Pumarejo de Barranquilla – Colombia.</a:t>
            </a:r>
          </a:p>
          <a:p>
            <a:pPr marL="0" indent="0" algn="just">
              <a:buNone/>
            </a:pPr>
            <a:r>
              <a:rPr lang="es-ES" sz="2000" b="1" dirty="0" smtClean="0">
                <a:latin typeface="+mj-lt"/>
              </a:rPr>
              <a:t>Inicio del pilotaje con el empotramiento de la camisa metálica </a:t>
            </a:r>
            <a:r>
              <a:rPr lang="es-ES" sz="2000" dirty="0" smtClean="0">
                <a:latin typeface="+mj-lt"/>
              </a:rPr>
              <a:t>como protección del espacio, para evitar desplazamiento de terreno lateral y facilitar el bombeo del agua del rio dentro del tubo. Y maquina piloteadora pre excavando, con extracción de terreno.</a:t>
            </a:r>
          </a:p>
          <a:p>
            <a:pPr marL="0" indent="0" algn="just">
              <a:buNone/>
            </a:pPr>
            <a:endParaRPr lang="es-MX" sz="2000" dirty="0">
              <a:latin typeface="+mj-lt"/>
            </a:endParaRPr>
          </a:p>
        </p:txBody>
      </p:sp>
      <p:pic>
        <p:nvPicPr>
          <p:cNvPr id="6" name="Imagen 5"/>
          <p:cNvPicPr>
            <a:picLocks noChangeAspect="1"/>
          </p:cNvPicPr>
          <p:nvPr/>
        </p:nvPicPr>
        <p:blipFill>
          <a:blip r:embed="rId2"/>
          <a:stretch>
            <a:fillRect/>
          </a:stretch>
        </p:blipFill>
        <p:spPr>
          <a:xfrm>
            <a:off x="130977" y="1146048"/>
            <a:ext cx="5754624" cy="4547615"/>
          </a:xfrm>
          <a:prstGeom prst="rect">
            <a:avLst/>
          </a:prstGeom>
          <a:ln w="28575">
            <a:solidFill>
              <a:schemeClr val="accent2">
                <a:lumMod val="75000"/>
              </a:schemeClr>
            </a:solidFill>
          </a:ln>
        </p:spPr>
      </p:pic>
      <p:pic>
        <p:nvPicPr>
          <p:cNvPr id="7" name="Imagen 6"/>
          <p:cNvPicPr>
            <a:picLocks noChangeAspect="1"/>
          </p:cNvPicPr>
          <p:nvPr/>
        </p:nvPicPr>
        <p:blipFill>
          <a:blip r:embed="rId3"/>
          <a:stretch>
            <a:fillRect/>
          </a:stretch>
        </p:blipFill>
        <p:spPr>
          <a:xfrm>
            <a:off x="6205728" y="3742943"/>
            <a:ext cx="5852160" cy="2840737"/>
          </a:xfrm>
          <a:prstGeom prst="rect">
            <a:avLst/>
          </a:prstGeom>
        </p:spPr>
      </p:pic>
    </p:spTree>
    <p:extLst>
      <p:ext uri="{BB962C8B-B14F-4D97-AF65-F5344CB8AC3E}">
        <p14:creationId xmlns:p14="http://schemas.microsoft.com/office/powerpoint/2010/main" val="332234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9196" y="218821"/>
            <a:ext cx="7071620" cy="561467"/>
          </a:xfrm>
        </p:spPr>
        <p:txBody>
          <a:bodyPr>
            <a:normAutofit fontScale="90000"/>
          </a:bodyPr>
          <a:lstStyle/>
          <a:p>
            <a:r>
              <a:rPr lang="es-ES" sz="2800" b="1" dirty="0" smtClean="0">
                <a:latin typeface="+mn-lt"/>
              </a:rPr>
              <a:t>8.2 Figuración </a:t>
            </a:r>
            <a:r>
              <a:rPr lang="es-ES" sz="2800" b="1" dirty="0" smtClean="0">
                <a:latin typeface="+mn-lt"/>
              </a:rPr>
              <a:t>a mano Canastas de refuerzo pilote</a:t>
            </a:r>
            <a:endParaRPr lang="es-MX" sz="2800" b="1" dirty="0">
              <a:latin typeface="+mn-lt"/>
            </a:endParaRPr>
          </a:p>
        </p:txBody>
      </p:sp>
      <p:sp>
        <p:nvSpPr>
          <p:cNvPr id="3" name="Marcador de contenido 2"/>
          <p:cNvSpPr>
            <a:spLocks noGrp="1"/>
          </p:cNvSpPr>
          <p:nvPr>
            <p:ph idx="1"/>
          </p:nvPr>
        </p:nvSpPr>
        <p:spPr>
          <a:xfrm>
            <a:off x="130977" y="780288"/>
            <a:ext cx="7159839" cy="5888735"/>
          </a:xfrm>
        </p:spPr>
        <p:txBody>
          <a:bodyPr>
            <a:normAutofit/>
          </a:bodyPr>
          <a:lstStyle/>
          <a:p>
            <a:pPr marL="0" indent="0" algn="just">
              <a:buNone/>
            </a:pPr>
            <a:r>
              <a:rPr lang="es-ES" sz="2000" dirty="0" smtClean="0">
                <a:latin typeface="+mj-lt"/>
              </a:rPr>
              <a:t>Previamente se alistan las canastas de refuerzo del pilote, con acero vertical de 2” y refuerzo transversal de ½”, la actividad se realiza a mano. Instalación canasta de refuerzo.</a:t>
            </a:r>
          </a:p>
          <a:p>
            <a:pPr marL="0" indent="0">
              <a:buNone/>
            </a:pPr>
            <a:endParaRPr lang="es-MX" sz="2000" dirty="0">
              <a:latin typeface="+mj-lt"/>
            </a:endParaRPr>
          </a:p>
        </p:txBody>
      </p:sp>
      <p:pic>
        <p:nvPicPr>
          <p:cNvPr id="5" name="Imagen 4"/>
          <p:cNvPicPr>
            <a:picLocks noChangeAspect="1"/>
          </p:cNvPicPr>
          <p:nvPr/>
        </p:nvPicPr>
        <p:blipFill>
          <a:blip r:embed="rId2"/>
          <a:stretch>
            <a:fillRect/>
          </a:stretch>
        </p:blipFill>
        <p:spPr>
          <a:xfrm>
            <a:off x="219196" y="1901952"/>
            <a:ext cx="7071620" cy="4767071"/>
          </a:xfrm>
          <a:prstGeom prst="rect">
            <a:avLst/>
          </a:prstGeom>
          <a:ln w="38100">
            <a:solidFill>
              <a:schemeClr val="accent5">
                <a:lumMod val="75000"/>
              </a:schemeClr>
            </a:solidFill>
          </a:ln>
        </p:spPr>
      </p:pic>
      <p:pic>
        <p:nvPicPr>
          <p:cNvPr id="6" name="Imagen 5"/>
          <p:cNvPicPr>
            <a:picLocks noChangeAspect="1"/>
          </p:cNvPicPr>
          <p:nvPr/>
        </p:nvPicPr>
        <p:blipFill rotWithShape="1">
          <a:blip r:embed="rId3"/>
          <a:srcRect l="8710" r="20466"/>
          <a:stretch/>
        </p:blipFill>
        <p:spPr>
          <a:xfrm>
            <a:off x="7546848" y="3328416"/>
            <a:ext cx="4303775" cy="3340607"/>
          </a:xfrm>
          <a:prstGeom prst="rect">
            <a:avLst/>
          </a:prstGeom>
          <a:ln w="28575">
            <a:solidFill>
              <a:schemeClr val="accent5"/>
            </a:solidFill>
          </a:ln>
        </p:spPr>
      </p:pic>
    </p:spTree>
    <p:extLst>
      <p:ext uri="{BB962C8B-B14F-4D97-AF65-F5344CB8AC3E}">
        <p14:creationId xmlns:p14="http://schemas.microsoft.com/office/powerpoint/2010/main" val="3179084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4147" y="109728"/>
            <a:ext cx="6741597" cy="613378"/>
          </a:xfrm>
        </p:spPr>
        <p:txBody>
          <a:bodyPr>
            <a:noAutofit/>
          </a:bodyPr>
          <a:lstStyle/>
          <a:p>
            <a:r>
              <a:rPr lang="es-ES" sz="2800" b="1" dirty="0" smtClean="0">
                <a:latin typeface="+mn-lt"/>
              </a:rPr>
              <a:t>8.3 Serie </a:t>
            </a:r>
            <a:r>
              <a:rPr lang="es-ES" sz="2800" b="1" dirty="0" smtClean="0">
                <a:latin typeface="+mn-lt"/>
              </a:rPr>
              <a:t>de Pilotes fundidos para encepado</a:t>
            </a:r>
            <a:endParaRPr lang="es-MX" sz="2800" b="1" dirty="0">
              <a:latin typeface="+mn-lt"/>
            </a:endParaRPr>
          </a:p>
        </p:txBody>
      </p:sp>
      <p:sp>
        <p:nvSpPr>
          <p:cNvPr id="3" name="Marcador de contenido 2"/>
          <p:cNvSpPr>
            <a:spLocks noGrp="1"/>
          </p:cNvSpPr>
          <p:nvPr>
            <p:ph idx="1"/>
          </p:nvPr>
        </p:nvSpPr>
        <p:spPr>
          <a:xfrm>
            <a:off x="354147" y="585216"/>
            <a:ext cx="5985693" cy="2243328"/>
          </a:xfrm>
        </p:spPr>
        <p:txBody>
          <a:bodyPr>
            <a:normAutofit/>
          </a:bodyPr>
          <a:lstStyle/>
          <a:p>
            <a:pPr marL="0" indent="0" algn="just">
              <a:buNone/>
            </a:pPr>
            <a:r>
              <a:rPr lang="es-ES" sz="2000" dirty="0" smtClean="0">
                <a:latin typeface="+mj-lt"/>
              </a:rPr>
              <a:t>Son 20 pilotes listos para el encepado, cada pilote tiene una profundidad de 62 metros aproximadamente con un diámetro de 2.80 m, con hierro de 2” de 60000 psi y un concreto de 5000 psi; vaciado con bomba estacionaria telescópica: (3.1416)(1.4)(1.4)(62)= 420 M3 de concreto cada uno.</a:t>
            </a:r>
          </a:p>
          <a:p>
            <a:pPr marL="0" indent="0" algn="just">
              <a:buNone/>
            </a:pPr>
            <a:r>
              <a:rPr lang="es-ES" sz="2000" dirty="0" smtClean="0">
                <a:latin typeface="+mj-lt"/>
              </a:rPr>
              <a:t>Planta general de localización de pilotes.</a:t>
            </a:r>
          </a:p>
          <a:p>
            <a:pPr marL="0" indent="0" algn="just">
              <a:buNone/>
            </a:pPr>
            <a:endParaRPr lang="es-MX" sz="2000" dirty="0">
              <a:latin typeface="+mj-lt"/>
            </a:endParaRPr>
          </a:p>
        </p:txBody>
      </p:sp>
      <p:pic>
        <p:nvPicPr>
          <p:cNvPr id="5" name="Imagen 4"/>
          <p:cNvPicPr>
            <a:picLocks noChangeAspect="1"/>
          </p:cNvPicPr>
          <p:nvPr/>
        </p:nvPicPr>
        <p:blipFill>
          <a:blip r:embed="rId2"/>
          <a:stretch>
            <a:fillRect/>
          </a:stretch>
        </p:blipFill>
        <p:spPr>
          <a:xfrm>
            <a:off x="5230368" y="3304032"/>
            <a:ext cx="6620256" cy="3209544"/>
          </a:xfrm>
          <a:prstGeom prst="rect">
            <a:avLst/>
          </a:prstGeom>
          <a:ln w="38100">
            <a:solidFill>
              <a:schemeClr val="accent2">
                <a:lumMod val="75000"/>
              </a:schemeClr>
            </a:solidFill>
          </a:ln>
        </p:spPr>
      </p:pic>
      <p:pic>
        <p:nvPicPr>
          <p:cNvPr id="6" name="Imagen 5"/>
          <p:cNvPicPr>
            <a:picLocks noChangeAspect="1"/>
          </p:cNvPicPr>
          <p:nvPr/>
        </p:nvPicPr>
        <p:blipFill rotWithShape="1">
          <a:blip r:embed="rId3"/>
          <a:srcRect l="5555" t="5423" r="2222"/>
          <a:stretch/>
        </p:blipFill>
        <p:spPr>
          <a:xfrm>
            <a:off x="451104" y="2944368"/>
            <a:ext cx="4352544" cy="3541776"/>
          </a:xfrm>
          <a:prstGeom prst="rect">
            <a:avLst/>
          </a:prstGeom>
          <a:ln w="38100">
            <a:solidFill>
              <a:srgbClr val="7030A0"/>
            </a:solidFill>
          </a:ln>
        </p:spPr>
      </p:pic>
    </p:spTree>
    <p:extLst>
      <p:ext uri="{BB962C8B-B14F-4D97-AF65-F5344CB8AC3E}">
        <p14:creationId xmlns:p14="http://schemas.microsoft.com/office/powerpoint/2010/main" val="1840690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1944" y="231648"/>
            <a:ext cx="6105432" cy="503650"/>
          </a:xfrm>
        </p:spPr>
        <p:txBody>
          <a:bodyPr>
            <a:noAutofit/>
          </a:bodyPr>
          <a:lstStyle/>
          <a:p>
            <a:r>
              <a:rPr lang="es-ES" sz="3200" b="1" dirty="0" smtClean="0">
                <a:latin typeface="+mn-lt"/>
              </a:rPr>
              <a:t>8.4 Amarre </a:t>
            </a:r>
            <a:r>
              <a:rPr lang="es-ES" sz="3200" b="1" dirty="0" smtClean="0">
                <a:latin typeface="+mn-lt"/>
              </a:rPr>
              <a:t>de Refuerzo Encepado </a:t>
            </a:r>
            <a:endParaRPr lang="es-MX" sz="3200" b="1" dirty="0">
              <a:latin typeface="+mn-lt"/>
            </a:endParaRPr>
          </a:p>
        </p:txBody>
      </p:sp>
      <p:sp>
        <p:nvSpPr>
          <p:cNvPr id="3" name="Marcador de contenido 2"/>
          <p:cNvSpPr>
            <a:spLocks noGrp="1"/>
          </p:cNvSpPr>
          <p:nvPr>
            <p:ph idx="1"/>
          </p:nvPr>
        </p:nvSpPr>
        <p:spPr>
          <a:xfrm>
            <a:off x="243840" y="735298"/>
            <a:ext cx="5547360" cy="2288318"/>
          </a:xfrm>
        </p:spPr>
        <p:txBody>
          <a:bodyPr>
            <a:normAutofit lnSpcReduction="10000"/>
          </a:bodyPr>
          <a:lstStyle/>
          <a:p>
            <a:pPr marL="0" indent="0" algn="just">
              <a:buNone/>
            </a:pPr>
            <a:r>
              <a:rPr lang="es-ES" sz="2200" dirty="0" smtClean="0">
                <a:latin typeface="+mj-lt"/>
              </a:rPr>
              <a:t>Con los pilotes terminados se inicia el amarre del refuerzo del encepado, dado o pedestal para el pilar o columna. Y seguidamente el inicio del vaciado con una dimensión de 35X35m de sus lados y 6m de altura, concreto bombeado con estacionaria telescópica con una cantidad de 7350 m3 de concreto de 5000 PSI.</a:t>
            </a:r>
          </a:p>
          <a:p>
            <a:pPr marL="0" indent="0" algn="just">
              <a:buNone/>
            </a:pPr>
            <a:endParaRPr lang="es-MX" sz="2000" dirty="0">
              <a:latin typeface="+mj-lt"/>
            </a:endParaRPr>
          </a:p>
        </p:txBody>
      </p:sp>
      <p:pic>
        <p:nvPicPr>
          <p:cNvPr id="5" name="Imagen 4"/>
          <p:cNvPicPr>
            <a:picLocks noChangeAspect="1"/>
          </p:cNvPicPr>
          <p:nvPr/>
        </p:nvPicPr>
        <p:blipFill>
          <a:blip r:embed="rId2"/>
          <a:stretch>
            <a:fillRect/>
          </a:stretch>
        </p:blipFill>
        <p:spPr>
          <a:xfrm>
            <a:off x="331944" y="3173698"/>
            <a:ext cx="5459256" cy="3446557"/>
          </a:xfrm>
          <a:prstGeom prst="rect">
            <a:avLst/>
          </a:prstGeom>
          <a:ln w="38100">
            <a:solidFill>
              <a:schemeClr val="tx1"/>
            </a:solidFill>
          </a:ln>
        </p:spPr>
      </p:pic>
      <p:pic>
        <p:nvPicPr>
          <p:cNvPr id="6" name="Imagen 5"/>
          <p:cNvPicPr>
            <a:picLocks noChangeAspect="1"/>
          </p:cNvPicPr>
          <p:nvPr/>
        </p:nvPicPr>
        <p:blipFill>
          <a:blip r:embed="rId3"/>
          <a:stretch>
            <a:fillRect/>
          </a:stretch>
        </p:blipFill>
        <p:spPr>
          <a:xfrm>
            <a:off x="6266688" y="3173698"/>
            <a:ext cx="5700018" cy="3446557"/>
          </a:xfrm>
          <a:prstGeom prst="rect">
            <a:avLst/>
          </a:prstGeom>
          <a:ln w="38100">
            <a:solidFill>
              <a:srgbClr val="C00000"/>
            </a:solidFill>
          </a:ln>
        </p:spPr>
      </p:pic>
    </p:spTree>
    <p:extLst>
      <p:ext uri="{BB962C8B-B14F-4D97-AF65-F5344CB8AC3E}">
        <p14:creationId xmlns:p14="http://schemas.microsoft.com/office/powerpoint/2010/main" val="4210169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3841" y="365125"/>
            <a:ext cx="6096000" cy="748125"/>
          </a:xfrm>
        </p:spPr>
        <p:txBody>
          <a:bodyPr>
            <a:noAutofit/>
          </a:bodyPr>
          <a:lstStyle/>
          <a:p>
            <a:pPr algn="ctr"/>
            <a:r>
              <a:rPr lang="es-ES" sz="3200" b="1" dirty="0" smtClean="0">
                <a:latin typeface="+mn-lt"/>
              </a:rPr>
              <a:t>8.5 Secuencia </a:t>
            </a:r>
            <a:r>
              <a:rPr lang="es-ES" sz="3200" b="1" dirty="0" smtClean="0">
                <a:latin typeface="+mn-lt"/>
              </a:rPr>
              <a:t>del vaciado y terminado del Encepado</a:t>
            </a:r>
            <a:endParaRPr lang="es-MX" sz="3200" b="1" dirty="0">
              <a:latin typeface="+mn-lt"/>
            </a:endParaRPr>
          </a:p>
        </p:txBody>
      </p:sp>
      <p:sp>
        <p:nvSpPr>
          <p:cNvPr id="3" name="Marcador de contenido 2"/>
          <p:cNvSpPr>
            <a:spLocks noGrp="1"/>
          </p:cNvSpPr>
          <p:nvPr>
            <p:ph idx="1"/>
          </p:nvPr>
        </p:nvSpPr>
        <p:spPr>
          <a:xfrm>
            <a:off x="243840" y="1113250"/>
            <a:ext cx="6096000" cy="1556798"/>
          </a:xfrm>
        </p:spPr>
        <p:txBody>
          <a:bodyPr>
            <a:normAutofit/>
          </a:bodyPr>
          <a:lstStyle/>
          <a:p>
            <a:pPr marL="0" indent="0" algn="just">
              <a:buNone/>
            </a:pPr>
            <a:r>
              <a:rPr lang="es-ES" sz="2200" dirty="0" smtClean="0">
                <a:latin typeface="+mj-lt"/>
              </a:rPr>
              <a:t>Se presencia el vaciado en toda su magnitud con 4 bombas estacionarias por los dos costados y al final la figura piramidal del encepado. Fotografías de propiedad de la Presidencia de Colombia.</a:t>
            </a:r>
          </a:p>
          <a:p>
            <a:pPr marL="0" indent="0" algn="just">
              <a:buNone/>
            </a:pPr>
            <a:endParaRPr lang="es-MX" sz="2000" dirty="0">
              <a:latin typeface="+mj-lt"/>
            </a:endParaRPr>
          </a:p>
        </p:txBody>
      </p:sp>
      <p:pic>
        <p:nvPicPr>
          <p:cNvPr id="5" name="Imagen 4"/>
          <p:cNvPicPr>
            <a:picLocks noChangeAspect="1"/>
          </p:cNvPicPr>
          <p:nvPr/>
        </p:nvPicPr>
        <p:blipFill>
          <a:blip r:embed="rId2"/>
          <a:stretch>
            <a:fillRect/>
          </a:stretch>
        </p:blipFill>
        <p:spPr>
          <a:xfrm>
            <a:off x="341109" y="2670048"/>
            <a:ext cx="5998731" cy="3938016"/>
          </a:xfrm>
          <a:prstGeom prst="rect">
            <a:avLst/>
          </a:prstGeom>
        </p:spPr>
      </p:pic>
      <p:pic>
        <p:nvPicPr>
          <p:cNvPr id="6" name="Imagen 5"/>
          <p:cNvPicPr>
            <a:picLocks noChangeAspect="1"/>
          </p:cNvPicPr>
          <p:nvPr/>
        </p:nvPicPr>
        <p:blipFill>
          <a:blip r:embed="rId3"/>
          <a:stretch>
            <a:fillRect/>
          </a:stretch>
        </p:blipFill>
        <p:spPr>
          <a:xfrm>
            <a:off x="6583680" y="3145536"/>
            <a:ext cx="5364481" cy="3462528"/>
          </a:xfrm>
          <a:prstGeom prst="rect">
            <a:avLst/>
          </a:prstGeom>
        </p:spPr>
      </p:pic>
    </p:spTree>
    <p:extLst>
      <p:ext uri="{BB962C8B-B14F-4D97-AF65-F5344CB8AC3E}">
        <p14:creationId xmlns:p14="http://schemas.microsoft.com/office/powerpoint/2010/main" val="3417346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737" y="97537"/>
            <a:ext cx="6035214" cy="682752"/>
          </a:xfrm>
        </p:spPr>
        <p:txBody>
          <a:bodyPr>
            <a:noAutofit/>
          </a:bodyPr>
          <a:lstStyle/>
          <a:p>
            <a:pPr algn="ctr"/>
            <a:r>
              <a:rPr lang="es-ES" sz="3200" b="1" dirty="0" smtClean="0">
                <a:latin typeface="+mn-lt"/>
              </a:rPr>
              <a:t>8.6 Encepado </a:t>
            </a:r>
            <a:r>
              <a:rPr lang="es-ES" sz="3200" b="1" dirty="0" smtClean="0">
                <a:latin typeface="+mn-lt"/>
              </a:rPr>
              <a:t>intermedio soportando uno de los pilares</a:t>
            </a:r>
            <a:endParaRPr lang="es-MX" sz="3200" b="1" dirty="0">
              <a:latin typeface="+mn-lt"/>
            </a:endParaRPr>
          </a:p>
        </p:txBody>
      </p:sp>
      <p:sp>
        <p:nvSpPr>
          <p:cNvPr id="3" name="Marcador de contenido 2"/>
          <p:cNvSpPr>
            <a:spLocks noGrp="1"/>
          </p:cNvSpPr>
          <p:nvPr>
            <p:ph idx="1"/>
          </p:nvPr>
        </p:nvSpPr>
        <p:spPr>
          <a:xfrm>
            <a:off x="115737" y="780289"/>
            <a:ext cx="5846151" cy="2292095"/>
          </a:xfrm>
        </p:spPr>
        <p:txBody>
          <a:bodyPr>
            <a:normAutofit/>
          </a:bodyPr>
          <a:lstStyle/>
          <a:p>
            <a:pPr marL="0" indent="0" algn="just">
              <a:buNone/>
            </a:pPr>
            <a:r>
              <a:rPr lang="es-ES" sz="2000" dirty="0" smtClean="0">
                <a:latin typeface="+mj-lt"/>
              </a:rPr>
              <a:t>Terminado y vista de uno de los encepados intermedios del puente, soportando uno de los pilares. Además la grafica del aumento de la resistencia del concreto, que a pesar de contar con una resistencia nominal de 5000 PSI, la curva va mostrando que en el transcurso de los días su resistencia sigue en aumento sin detenerse, y eso garantiza la calidad de los concretos suministrados en este proyecto.</a:t>
            </a:r>
          </a:p>
          <a:p>
            <a:pPr marL="0" indent="0" algn="just">
              <a:buNone/>
            </a:pPr>
            <a:endParaRPr lang="es-ES" sz="2000" dirty="0" smtClean="0">
              <a:latin typeface="+mj-lt"/>
            </a:endParaRPr>
          </a:p>
          <a:p>
            <a:pPr marL="0" indent="0" algn="just">
              <a:buNone/>
            </a:pPr>
            <a:endParaRPr lang="es-ES" sz="2000" dirty="0" smtClean="0">
              <a:latin typeface="+mj-lt"/>
            </a:endParaRPr>
          </a:p>
          <a:p>
            <a:pPr marL="0" indent="0" algn="just">
              <a:buNone/>
            </a:pPr>
            <a:endParaRPr lang="es-MX" sz="2000" dirty="0">
              <a:latin typeface="+mj-lt"/>
            </a:endParaRPr>
          </a:p>
        </p:txBody>
      </p:sp>
      <p:pic>
        <p:nvPicPr>
          <p:cNvPr id="5" name="Imagen 4"/>
          <p:cNvPicPr>
            <a:picLocks noChangeAspect="1"/>
          </p:cNvPicPr>
          <p:nvPr/>
        </p:nvPicPr>
        <p:blipFill rotWithShape="1">
          <a:blip r:embed="rId2"/>
          <a:srcRect l="1552" t="2680" b="3893"/>
          <a:stretch/>
        </p:blipFill>
        <p:spPr>
          <a:xfrm>
            <a:off x="304800" y="3194304"/>
            <a:ext cx="5657088" cy="3304032"/>
          </a:xfrm>
          <a:prstGeom prst="rect">
            <a:avLst/>
          </a:prstGeom>
          <a:solidFill>
            <a:srgbClr val="0070C0"/>
          </a:solidFill>
          <a:ln w="38100">
            <a:solidFill>
              <a:schemeClr val="bg1"/>
            </a:solidFill>
          </a:ln>
        </p:spPr>
      </p:pic>
      <p:pic>
        <p:nvPicPr>
          <p:cNvPr id="6" name="Imagen 5"/>
          <p:cNvPicPr>
            <a:picLocks noChangeAspect="1"/>
          </p:cNvPicPr>
          <p:nvPr/>
        </p:nvPicPr>
        <p:blipFill>
          <a:blip r:embed="rId3"/>
          <a:stretch>
            <a:fillRect/>
          </a:stretch>
        </p:blipFill>
        <p:spPr>
          <a:xfrm>
            <a:off x="6150951" y="3194304"/>
            <a:ext cx="5797209" cy="3304032"/>
          </a:xfrm>
          <a:prstGeom prst="rect">
            <a:avLst/>
          </a:prstGeom>
          <a:solidFill>
            <a:srgbClr val="FF0000"/>
          </a:solidFill>
          <a:ln w="38100">
            <a:solidFill>
              <a:srgbClr val="FF0000"/>
            </a:solidFill>
          </a:ln>
        </p:spPr>
      </p:pic>
    </p:spTree>
    <p:extLst>
      <p:ext uri="{BB962C8B-B14F-4D97-AF65-F5344CB8AC3E}">
        <p14:creationId xmlns:p14="http://schemas.microsoft.com/office/powerpoint/2010/main" val="1948579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231648" y="133477"/>
            <a:ext cx="5940552" cy="780923"/>
          </a:xfrm>
        </p:spPr>
        <p:txBody>
          <a:bodyPr>
            <a:normAutofit fontScale="90000"/>
          </a:bodyPr>
          <a:lstStyle/>
          <a:p>
            <a:r>
              <a:rPr lang="es-MX" sz="3600" b="1" dirty="0" smtClean="0">
                <a:latin typeface="+mn-lt"/>
              </a:rPr>
              <a:t>Metrados de algunos materiales</a:t>
            </a:r>
            <a:endParaRPr lang="es-MX" sz="3600" b="1" dirty="0">
              <a:latin typeface="+mn-lt"/>
            </a:endParaRPr>
          </a:p>
        </p:txBody>
      </p:sp>
      <p:sp>
        <p:nvSpPr>
          <p:cNvPr id="5" name="Marcador de contenido 4"/>
          <p:cNvSpPr>
            <a:spLocks noGrp="1"/>
          </p:cNvSpPr>
          <p:nvPr>
            <p:ph sz="half" idx="1"/>
          </p:nvPr>
        </p:nvSpPr>
        <p:spPr>
          <a:xfrm>
            <a:off x="231648" y="914400"/>
            <a:ext cx="7181088" cy="5583936"/>
          </a:xfrm>
        </p:spPr>
        <p:txBody>
          <a:bodyPr>
            <a:normAutofit/>
          </a:bodyPr>
          <a:lstStyle/>
          <a:p>
            <a:pPr marL="0" indent="0" algn="just">
              <a:buNone/>
            </a:pPr>
            <a:r>
              <a:rPr lang="es-MX" sz="2000" dirty="0" smtClean="0"/>
              <a:t>Una de las actividades dentro de las obligaciones de un Ingeniero de obra o Arquitecto, son las mediciones o Metrados de obra, tener claridad de como se miden las actividades de un proyecto es esencial para el bienestar de todo presupuesto, si un Residente de obra ignora la manera como se miden las cosas, es casi decirle no  a la continuidad de su trabajo y hay que ser claro en este tema.</a:t>
            </a:r>
          </a:p>
          <a:p>
            <a:pPr marL="0" indent="0" algn="just">
              <a:buNone/>
            </a:pPr>
            <a:r>
              <a:rPr lang="es-MX" sz="2000" dirty="0" smtClean="0"/>
              <a:t>Es relevante saber como se mide un m3, m2, ml, kg, kg/m2, Ton/m2 y tener en cuenta las conversiones que pueden presentarse en una obra, de las innumerables actividades que se presentan día a día en una obra. A veces por fallas en los detalles mas simple, se puede dañar un presupuesto o cometer errores garrafales en una medición.</a:t>
            </a:r>
          </a:p>
          <a:p>
            <a:pPr marL="0" indent="0" algn="just">
              <a:buNone/>
            </a:pPr>
            <a:r>
              <a:rPr lang="es-MX" sz="2000" dirty="0" smtClean="0"/>
              <a:t>No necesariamente se debe tener en la memoria la utilización de como realizar una conversión o un metrado, es cuestión de tenerlo en cuenta en los apuntes que se utilizan a la mano.</a:t>
            </a:r>
          </a:p>
          <a:p>
            <a:pPr marL="0" indent="0" algn="just">
              <a:buNone/>
            </a:pPr>
            <a:r>
              <a:rPr lang="es-MX" sz="2000" dirty="0" smtClean="0"/>
              <a:t>Voy a mencionar varias actividades y la manera como se realizan los Metrados de las figuras geométricas que aparecen aquí, en las diapositivas.</a:t>
            </a:r>
            <a:endParaRPr lang="es-MX" sz="2000" dirty="0"/>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2689" y="914400"/>
            <a:ext cx="1178738" cy="1504450"/>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1380" y="914400"/>
            <a:ext cx="1434662" cy="1504450"/>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8896" y="2632842"/>
            <a:ext cx="2847145" cy="1576552"/>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2657" y="4423386"/>
            <a:ext cx="2853353" cy="1523910"/>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5994" y="914400"/>
            <a:ext cx="1220033" cy="1504450"/>
          </a:xfrm>
          <a:prstGeom prst="rect">
            <a:avLst/>
          </a:prstGeom>
        </p:spPr>
      </p:pic>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45994" y="2632843"/>
            <a:ext cx="1220033" cy="1576552"/>
          </a:xfrm>
          <a:prstGeom prst="rect">
            <a:avLst/>
          </a:prstGeom>
        </p:spPr>
      </p:pic>
    </p:spTree>
    <p:extLst>
      <p:ext uri="{BB962C8B-B14F-4D97-AF65-F5344CB8AC3E}">
        <p14:creationId xmlns:p14="http://schemas.microsoft.com/office/powerpoint/2010/main" val="1624212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6407" y="191705"/>
            <a:ext cx="5468007" cy="675399"/>
          </a:xfrm>
        </p:spPr>
        <p:txBody>
          <a:bodyPr>
            <a:normAutofit/>
          </a:bodyPr>
          <a:lstStyle/>
          <a:p>
            <a:r>
              <a:rPr lang="es-MX" sz="3200" b="1" dirty="0" smtClean="0">
                <a:latin typeface="+mn-lt"/>
              </a:rPr>
              <a:t>Diseño y Metrado del Concreto</a:t>
            </a:r>
            <a:endParaRPr lang="es-MX" sz="3200" b="1" dirty="0">
              <a:latin typeface="+mn-lt"/>
            </a:endParaRPr>
          </a:p>
        </p:txBody>
      </p:sp>
      <p:sp>
        <p:nvSpPr>
          <p:cNvPr id="3" name="Marcador de contenido 2"/>
          <p:cNvSpPr>
            <a:spLocks noGrp="1"/>
          </p:cNvSpPr>
          <p:nvPr>
            <p:ph sz="half" idx="1"/>
          </p:nvPr>
        </p:nvSpPr>
        <p:spPr>
          <a:xfrm>
            <a:off x="286407" y="867104"/>
            <a:ext cx="5114649" cy="5612524"/>
          </a:xfrm>
        </p:spPr>
        <p:txBody>
          <a:bodyPr>
            <a:normAutofit/>
          </a:bodyPr>
          <a:lstStyle/>
          <a:p>
            <a:pPr marL="0" indent="0" algn="just">
              <a:buNone/>
            </a:pPr>
            <a:r>
              <a:rPr lang="es-MX" sz="2000" dirty="0" smtClean="0"/>
              <a:t>El hormigón es el material mas importante en la construcción de cualquier tipo de proyecto, por lo tanto se debe ser preciso con su metrado y diseño, es por ello que quiero dejarles un cuadro de como se mide y diseña dicho material:</a:t>
            </a:r>
          </a:p>
          <a:p>
            <a:pPr marL="457200" indent="-457200" algn="just">
              <a:buAutoNum type="arabicPeriod"/>
            </a:pPr>
            <a:r>
              <a:rPr lang="es-MX" sz="2000" dirty="0" smtClean="0"/>
              <a:t>Se fabrica un cajón de madera o de otro material que se deje manipular, con unas medidas internas de 0.345 x 0.345 x 0.34 =  0.04 M3, que es la cantidad de un saco de cemento gris de 50 Kg portland tipo-1:                         Si se desea producir un concreto de 3.000 PSI, se usa la relación 1:2:3, estos números significan 1 saco de cemento gris: 2 de Arena de rio: y 3 de gravilla de rio, mas 28 litros de agua potable; la mezcla se elabora en un trompo con capacidad de un bulto de cemento.</a:t>
            </a:r>
          </a:p>
          <a:p>
            <a:pPr marL="0" indent="0" algn="just">
              <a:buNone/>
            </a:pPr>
            <a:endParaRPr lang="es-MX" sz="2000" dirty="0"/>
          </a:p>
        </p:txBody>
      </p:sp>
      <p:pic>
        <p:nvPicPr>
          <p:cNvPr id="5" name="Marcador de contenido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83936" y="2877312"/>
            <a:ext cx="6400800" cy="3364992"/>
          </a:xfrm>
        </p:spPr>
      </p:pic>
    </p:spTree>
    <p:extLst>
      <p:ext uri="{BB962C8B-B14F-4D97-AF65-F5344CB8AC3E}">
        <p14:creationId xmlns:p14="http://schemas.microsoft.com/office/powerpoint/2010/main" val="2215918374"/>
      </p:ext>
    </p:extLst>
  </p:cSld>
  <p:clrMapOvr>
    <a:masterClrMapping/>
  </p:clrMapOvr>
</p:sld>
</file>

<file path=ppt/theme/theme1.xml><?xml version="1.0" encoding="utf-8"?>
<a:theme xmlns:a="http://schemas.openxmlformats.org/drawingml/2006/main" name="Tema de Office">
  <a:themeElements>
    <a:clrScheme name="Office">
      <a:dk1>
        <a:sysClr val="windowText" lastClr="EAFFF8"/>
      </a:dk1>
      <a:lt1>
        <a:sysClr val="window" lastClr="000000"/>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TotalTime>
  <Words>1522</Words>
  <Application>Microsoft Office PowerPoint</Application>
  <PresentationFormat>Panorámica</PresentationFormat>
  <Paragraphs>52</Paragraphs>
  <Slides>12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vt:i4>
      </vt:variant>
    </vt:vector>
  </HeadingPairs>
  <TitlesOfParts>
    <vt:vector size="17" baseType="lpstr">
      <vt:lpstr>Arial</vt:lpstr>
      <vt:lpstr>Calibri</vt:lpstr>
      <vt:lpstr>Calibri Light</vt:lpstr>
      <vt:lpstr>Cambria Math</vt:lpstr>
      <vt:lpstr>Tema de Office</vt:lpstr>
      <vt:lpstr>8. Encepados con varios pilotes</vt:lpstr>
      <vt:lpstr>8.1 Secuencia de Encepados con varios pilotes</vt:lpstr>
      <vt:lpstr>8.2 Figuración a mano Canastas de refuerzo pilote</vt:lpstr>
      <vt:lpstr>8.3 Serie de Pilotes fundidos para encepado</vt:lpstr>
      <vt:lpstr>8.4 Amarre de Refuerzo Encepado </vt:lpstr>
      <vt:lpstr>8.5 Secuencia del vaciado y terminado del Encepado</vt:lpstr>
      <vt:lpstr>8.6 Encepado intermedio soportando uno de los pilares</vt:lpstr>
      <vt:lpstr>Metrados de algunos materiales</vt:lpstr>
      <vt:lpstr>Diseño y Metrado del Concreto</vt:lpstr>
      <vt:lpstr>Metrado del descapote y excavación vigas de cimentación</vt:lpstr>
      <vt:lpstr>Metrado de Taludes y excavación a maquina</vt:lpstr>
      <vt:lpstr>Metrado zapata, columna y placa de entrepiso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Encepados con varios pilotes</dc:title>
  <dc:creator>user</dc:creator>
  <cp:lastModifiedBy>user</cp:lastModifiedBy>
  <cp:revision>34</cp:revision>
  <dcterms:created xsi:type="dcterms:W3CDTF">2020-07-19T21:34:30Z</dcterms:created>
  <dcterms:modified xsi:type="dcterms:W3CDTF">2020-07-22T19:34:52Z</dcterms:modified>
</cp:coreProperties>
</file>